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301" r:id="rId2"/>
    <p:sldId id="395" r:id="rId3"/>
    <p:sldId id="435" r:id="rId4"/>
    <p:sldId id="509" r:id="rId5"/>
    <p:sldId id="436" r:id="rId6"/>
    <p:sldId id="442" r:id="rId7"/>
    <p:sldId id="437" r:id="rId8"/>
    <p:sldId id="438" r:id="rId9"/>
    <p:sldId id="439" r:id="rId10"/>
    <p:sldId id="440" r:id="rId11"/>
    <p:sldId id="441" r:id="rId12"/>
    <p:sldId id="443" r:id="rId13"/>
    <p:sldId id="382" r:id="rId14"/>
    <p:sldId id="383" r:id="rId15"/>
    <p:sldId id="444" r:id="rId16"/>
    <p:sldId id="486" r:id="rId17"/>
    <p:sldId id="487" r:id="rId18"/>
    <p:sldId id="488" r:id="rId19"/>
    <p:sldId id="490" r:id="rId20"/>
    <p:sldId id="498" r:id="rId21"/>
    <p:sldId id="494" r:id="rId22"/>
    <p:sldId id="495" r:id="rId23"/>
    <p:sldId id="496" r:id="rId24"/>
    <p:sldId id="497" r:id="rId25"/>
    <p:sldId id="499" r:id="rId26"/>
    <p:sldId id="500" r:id="rId27"/>
    <p:sldId id="501" r:id="rId28"/>
    <p:sldId id="502" r:id="rId29"/>
    <p:sldId id="503" r:id="rId30"/>
    <p:sldId id="510" r:id="rId31"/>
    <p:sldId id="511" r:id="rId32"/>
    <p:sldId id="512" r:id="rId33"/>
    <p:sldId id="513" r:id="rId34"/>
    <p:sldId id="514" r:id="rId35"/>
    <p:sldId id="508" r:id="rId36"/>
    <p:sldId id="446" r:id="rId37"/>
    <p:sldId id="447" r:id="rId38"/>
    <p:sldId id="448" r:id="rId39"/>
    <p:sldId id="451" r:id="rId40"/>
    <p:sldId id="445" r:id="rId41"/>
    <p:sldId id="452" r:id="rId42"/>
    <p:sldId id="471" r:id="rId43"/>
    <p:sldId id="520" r:id="rId44"/>
    <p:sldId id="519" r:id="rId45"/>
    <p:sldId id="521" r:id="rId46"/>
    <p:sldId id="522" r:id="rId47"/>
    <p:sldId id="524" r:id="rId48"/>
    <p:sldId id="523" r:id="rId49"/>
    <p:sldId id="475" r:id="rId50"/>
    <p:sldId id="525" r:id="rId51"/>
    <p:sldId id="526" r:id="rId52"/>
    <p:sldId id="527" r:id="rId53"/>
    <p:sldId id="528" r:id="rId54"/>
    <p:sldId id="529" r:id="rId55"/>
    <p:sldId id="530" r:id="rId56"/>
    <p:sldId id="474" r:id="rId57"/>
    <p:sldId id="476" r:id="rId58"/>
    <p:sldId id="477" r:id="rId59"/>
    <p:sldId id="480" r:id="rId60"/>
    <p:sldId id="484" r:id="rId61"/>
    <p:sldId id="483" r:id="rId62"/>
    <p:sldId id="455" r:id="rId63"/>
    <p:sldId id="456" r:id="rId64"/>
    <p:sldId id="457" r:id="rId65"/>
    <p:sldId id="458" r:id="rId66"/>
    <p:sldId id="493" r:id="rId67"/>
    <p:sldId id="461" r:id="rId68"/>
    <p:sldId id="459" r:id="rId69"/>
    <p:sldId id="506" r:id="rId70"/>
    <p:sldId id="507" r:id="rId71"/>
    <p:sldId id="515" r:id="rId72"/>
    <p:sldId id="516" r:id="rId73"/>
    <p:sldId id="517" r:id="rId74"/>
    <p:sldId id="518" r:id="rId75"/>
    <p:sldId id="472" r:id="rId76"/>
    <p:sldId id="473" r:id="rId7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998" y="41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00D1F4-0D06-4E9B-B54C-528B15C450B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8804BE-E5E7-4F85-A10E-47A1D0CD45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E145814-B2BD-4372-9B9D-790E072D1766}" type="datetimeFigureOut">
              <a:rPr lang="en-US" smtClean="0"/>
              <a:pPr/>
              <a:t>3/4/2016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538FC8-AFF3-4B1B-9FCC-9AF5B361101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973EA-B2DB-48CB-999C-145FFBFB7F6B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8214B-D6D0-495F-88D2-9249148688FD}" type="slidenum">
              <a:rPr lang="es-ES">
                <a:solidFill>
                  <a:prstClr val="black"/>
                </a:solidFill>
              </a:rPr>
              <a:pPr/>
              <a:t>49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CE7CE-27FA-4612-934B-97CF9EBC8732}" type="slidenum">
              <a:rPr lang="es-ES">
                <a:solidFill>
                  <a:prstClr val="black"/>
                </a:solidFill>
              </a:rPr>
              <a:pPr/>
              <a:t>56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CDEF1-2F32-4ECC-BF4F-DC17E80EE234}" type="slidenum">
              <a:rPr lang="es-ES">
                <a:solidFill>
                  <a:prstClr val="black"/>
                </a:solidFill>
              </a:rPr>
              <a:pPr/>
              <a:t>57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3F3C7-FD0E-491F-865F-1438B5E56F4C}" type="slidenum">
              <a:rPr lang="es-ES">
                <a:solidFill>
                  <a:prstClr val="black"/>
                </a:solidFill>
              </a:rPr>
              <a:pPr/>
              <a:t>59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2B7D-ACE4-4986-A521-70EC685A6500}" type="slidenum">
              <a:rPr lang="es-ES"/>
              <a:pPr/>
              <a:t>68</a:t>
            </a:fld>
            <a:endParaRPr lang="es-E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19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49079-4984-4020-AB11-02E59C162F3C}" type="slidenum">
              <a:rPr lang="es-ES">
                <a:solidFill>
                  <a:prstClr val="black"/>
                </a:solidFill>
              </a:rPr>
              <a:pPr/>
              <a:t>75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AD8E4-CB7B-4D84-BFF5-2201ABCE429F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E37BD-212B-4D9E-9E34-85EBA8FC8236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72D7-DBE7-4E09-B7D1-1E25A35BC36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D6038-0EBC-426D-8C17-D4EBD5E3339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7F12-8D1E-4F30-93A4-0BD9F742CAFD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5D5DD-201D-496C-9518-E311FBC9BA4C}" type="slidenum">
              <a:rPr lang="es-ES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4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BD50B-F828-4CC7-BA62-C82258CCE703}" type="slidenum">
              <a:rPr lang="es-ES"/>
              <a:pPr/>
              <a:t>14</a:t>
            </a:fld>
            <a:endParaRPr lang="es-E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8FC8-AFF3-4B1B-9FCC-9AF5B361101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1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C633-132C-44E3-BE0E-03D2F4783E33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B363-7C29-4EA6-BF93-49EA48EBC7D5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25BD-9CCC-46DA-81EB-5A8058F7B644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8674-6FEB-4D21-AFF2-BB2E1F127153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DFBA-26F6-489C-A5C0-1ED0D9487769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455-6895-4704-AC08-E7EE68476322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1E2-656D-4E46-95E9-ECB4495AC564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6B40-7BC0-4A3C-9EB1-A918049C3354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2916-F503-44FB-936F-7AF1A0F70084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4 Grupo"/>
          <p:cNvGrpSpPr/>
          <p:nvPr userDrawn="1"/>
        </p:nvGrpSpPr>
        <p:grpSpPr>
          <a:xfrm>
            <a:off x="2265884" y="6019800"/>
            <a:ext cx="4592116" cy="685800"/>
            <a:chOff x="2128570" y="6096000"/>
            <a:chExt cx="4592116" cy="685800"/>
          </a:xfrm>
        </p:grpSpPr>
        <p:pic>
          <p:nvPicPr>
            <p:cNvPr id="6" name="Picture 2" descr="logocir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8570" y="6096000"/>
              <a:ext cx="76703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2895600" y="6200001"/>
              <a:ext cx="3825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</a:rPr>
                <a:t>Servicios</a:t>
              </a:r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</a:rPr>
                <a:t>Estad</a:t>
              </a:r>
              <a:r>
                <a:rPr lang="es-ES_tradnl" sz="1400" b="1" dirty="0" err="1">
                  <a:solidFill>
                    <a:prstClr val="black"/>
                  </a:solidFill>
                </a:rPr>
                <a:t>ísticos</a:t>
              </a:r>
              <a:r>
                <a:rPr lang="es-ES_tradnl" sz="1400" b="1" dirty="0">
                  <a:solidFill>
                    <a:prstClr val="black"/>
                  </a:solidFill>
                </a:rPr>
                <a:t> Camacho &amp; Fernández S. A.</a:t>
              </a:r>
              <a:endParaRPr lang="es-E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2971800" y="6475412"/>
              <a:ext cx="3733800" cy="1588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1DD5-2D0A-47D0-A551-C16BC7AB7427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D930-2533-4440-9A18-D183DF44649C}" type="datetime1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C52C-E57D-44B5-93A6-AF0CFDC159C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1318-7357-48BC-B21D-36A68E78181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C52C-E57D-44B5-93A6-AF0CFDC159C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8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6013" y="4797425"/>
            <a:ext cx="6911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Times New Roman" pitchFamily="18" charset="0"/>
              </a:rPr>
              <a:t>Dr. Jorge Camacho Sandoval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" y="3087469"/>
            <a:ext cx="8839200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0000"/>
                </a:solidFill>
              </a:rPr>
              <a:t>Cruzamientos en Sistemas de Doble Propósito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59568" y="1659285"/>
            <a:ext cx="8424863" cy="3539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algn="just" defTabSz="182563">
              <a:buFontTx/>
              <a:buChar char="•"/>
            </a:pPr>
            <a:r>
              <a:rPr lang="es-ES" sz="2800" dirty="0"/>
              <a:t>El desempeño de las razas depende del ambiente de producción y de las características de la demanda.</a:t>
            </a:r>
          </a:p>
          <a:p>
            <a:pPr marL="341313" indent="-341313" algn="just" defTabSz="182563"/>
            <a:endParaRPr lang="es-ES" sz="2800" dirty="0"/>
          </a:p>
          <a:p>
            <a:pPr marL="341313" indent="-341313" algn="just" defTabSz="182563">
              <a:buFontTx/>
              <a:buChar char="•"/>
            </a:pPr>
            <a:r>
              <a:rPr lang="es-ES" sz="2800" dirty="0"/>
              <a:t>La elección de una raza también depende de aspectos de costo y disponibilidad.</a:t>
            </a:r>
          </a:p>
          <a:p>
            <a:pPr marL="341313" indent="-341313" algn="just" defTabSz="182563"/>
            <a:endParaRPr lang="es-ES" sz="2800" dirty="0"/>
          </a:p>
          <a:p>
            <a:pPr marL="341313" indent="-341313" algn="just" defTabSz="182563">
              <a:buFontTx/>
              <a:buChar char="•"/>
            </a:pPr>
            <a:r>
              <a:rPr lang="es-ES" sz="2800" dirty="0"/>
              <a:t>La ganadería bovina en CR está basada en animales de origen </a:t>
            </a:r>
            <a:r>
              <a:rPr lang="es-ES" sz="2800" dirty="0" err="1"/>
              <a:t>cebuíno</a:t>
            </a:r>
            <a:r>
              <a:rPr lang="es-ES" sz="2800" dirty="0"/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75457" y="381000"/>
            <a:ext cx="163474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Note que:</a:t>
            </a:r>
          </a:p>
        </p:txBody>
      </p:sp>
    </p:spTree>
    <p:extLst>
      <p:ext uri="{BB962C8B-B14F-4D97-AF65-F5344CB8AC3E}">
        <p14:creationId xmlns:p14="http://schemas.microsoft.com/office/powerpoint/2010/main" val="204762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23850" y="1955127"/>
            <a:ext cx="8496300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defTabSz="182563"/>
            <a:r>
              <a:rPr lang="es-ES" sz="2800" i="1" dirty="0"/>
              <a:t>“Reemplazar una raza por otra, en la mayoría de los 	casos, no tiene mucho sentido. Hay que trabajar mejor con la raza que el ganadero tiene. Ahí estará 	el éxito…”</a:t>
            </a:r>
          </a:p>
          <a:p>
            <a:pPr algn="just" defTabSz="182563"/>
            <a:endParaRPr lang="es-ES" sz="2800" i="1" dirty="0"/>
          </a:p>
          <a:p>
            <a:pPr algn="r" defTabSz="182563"/>
            <a:r>
              <a:rPr lang="es-ES" sz="2800" i="1" dirty="0" err="1"/>
              <a:t>Dieter</a:t>
            </a:r>
            <a:r>
              <a:rPr lang="es-ES" sz="2800" i="1" dirty="0"/>
              <a:t> </a:t>
            </a:r>
            <a:r>
              <a:rPr lang="es-ES" sz="2800" i="1" dirty="0" err="1"/>
              <a:t>Plasse</a:t>
            </a:r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8917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1642170"/>
            <a:ext cx="8267700" cy="3539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>
              <a:buFontTx/>
              <a:buChar char="•"/>
              <a:tabLst>
                <a:tab pos="182563" algn="l"/>
              </a:tabLst>
            </a:pPr>
            <a:r>
              <a:rPr lang="es-ES" sz="2800" dirty="0"/>
              <a:t>Se debe mejorar la población existente</a:t>
            </a:r>
          </a:p>
          <a:p>
            <a:pPr marL="231775" indent="-231775" algn="just">
              <a:buFontTx/>
              <a:buChar char="•"/>
              <a:tabLst>
                <a:tab pos="182563" algn="l"/>
              </a:tabLst>
            </a:pPr>
            <a:endParaRPr lang="es-ES" sz="2800" dirty="0"/>
          </a:p>
          <a:p>
            <a:pPr marL="231775" indent="-231775" algn="just">
              <a:buFontTx/>
              <a:buChar char="•"/>
              <a:tabLst>
                <a:tab pos="182563" algn="l"/>
              </a:tabLst>
            </a:pPr>
            <a:r>
              <a:rPr lang="es-ES" sz="2800" dirty="0"/>
              <a:t>Se deben mejorar las características que afecten más la rentabilidad y la calidad</a:t>
            </a:r>
          </a:p>
          <a:p>
            <a:pPr algn="just">
              <a:tabLst>
                <a:tab pos="182563" algn="l"/>
              </a:tabLst>
            </a:pPr>
            <a:endParaRPr lang="es-ES" sz="2800" dirty="0"/>
          </a:p>
          <a:p>
            <a:pPr marL="231775" indent="-231775" algn="just">
              <a:buFontTx/>
              <a:buChar char="•"/>
              <a:tabLst>
                <a:tab pos="182563" algn="l"/>
              </a:tabLst>
            </a:pPr>
            <a:r>
              <a:rPr lang="es-ES" sz="2800" dirty="0"/>
              <a:t>Se debe pensar en términos de mediano y largo plazo, teniendo en cuenta características como reproducción y longevidad, entre otras (además de leche y peso)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476865"/>
            <a:ext cx="342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Primeras conclusiones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5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222084" y="381000"/>
            <a:ext cx="6647012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Vigor Híbrido o </a:t>
            </a:r>
            <a:r>
              <a:rPr lang="es-ES" sz="2800" dirty="0" err="1">
                <a:solidFill>
                  <a:srgbClr val="000000"/>
                </a:solidFill>
              </a:rPr>
              <a:t>Heterosis</a:t>
            </a:r>
            <a:r>
              <a:rPr lang="es-ES" sz="2800" dirty="0">
                <a:solidFill>
                  <a:srgbClr val="000000"/>
                </a:solidFill>
              </a:rPr>
              <a:t>: conceptos básicos</a:t>
            </a:r>
          </a:p>
        </p:txBody>
      </p:sp>
      <p:sp>
        <p:nvSpPr>
          <p:cNvPr id="60419" name="Text Box 8"/>
          <p:cNvSpPr txBox="1">
            <a:spLocks noChangeArrowheads="1"/>
          </p:cNvSpPr>
          <p:nvPr/>
        </p:nvSpPr>
        <p:spPr bwMode="auto">
          <a:xfrm>
            <a:off x="250825" y="990600"/>
            <a:ext cx="8570913" cy="48320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Es mayor cuanto mayor es la diferencia genética 	de las razas.</a:t>
            </a: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Es mayor en características de baja </a:t>
            </a:r>
            <a:r>
              <a:rPr lang="es-ES" sz="2800" dirty="0" err="1">
                <a:solidFill>
                  <a:srgbClr val="000000"/>
                </a:solidFill>
              </a:rPr>
              <a:t>heredabilidad</a:t>
            </a:r>
            <a:r>
              <a:rPr lang="es-ES" sz="2800" dirty="0">
                <a:solidFill>
                  <a:srgbClr val="000000"/>
                </a:solidFill>
              </a:rPr>
              <a:t>.</a:t>
            </a: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800" dirty="0">
              <a:solidFill>
                <a:srgbClr val="000000"/>
              </a:solidFill>
            </a:endParaRP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FF0000"/>
                </a:solidFill>
              </a:rPr>
              <a:t>Es máxima en el primer cruce (F1).</a:t>
            </a: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FF0000"/>
              </a:solidFill>
            </a:endParaRP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FF0000"/>
                </a:solidFill>
              </a:rPr>
              <a:t>Disminuye con el </a:t>
            </a:r>
            <a:r>
              <a:rPr lang="es-ES" sz="2800" dirty="0" err="1">
                <a:solidFill>
                  <a:srgbClr val="FF0000"/>
                </a:solidFill>
              </a:rPr>
              <a:t>retrocruce</a:t>
            </a:r>
            <a:r>
              <a:rPr lang="es-ES" sz="2800" dirty="0">
                <a:solidFill>
                  <a:srgbClr val="FF0000"/>
                </a:solidFill>
              </a:rPr>
              <a:t> y el encaste</a:t>
            </a:r>
            <a:r>
              <a:rPr lang="es-ES" sz="2800" dirty="0">
                <a:solidFill>
                  <a:srgbClr val="000000"/>
                </a:solidFill>
              </a:rPr>
              <a:t>.</a:t>
            </a: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marL="352425" indent="-352425" algn="just" defTabSz="2746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Desarrollar sistemas de cruzamiento que reduzcan 	la pérdida de </a:t>
            </a:r>
            <a:r>
              <a:rPr lang="es-ES" sz="2800" dirty="0" err="1">
                <a:solidFill>
                  <a:srgbClr val="000000"/>
                </a:solidFill>
              </a:rPr>
              <a:t>heterosis</a:t>
            </a:r>
            <a:r>
              <a:rPr lang="es-ES" sz="2800" dirty="0">
                <a:solidFill>
                  <a:srgbClr val="000000"/>
                </a:solidFill>
              </a:rPr>
              <a:t> después del F1</a:t>
            </a:r>
          </a:p>
        </p:txBody>
      </p:sp>
    </p:spTree>
    <p:extLst>
      <p:ext uri="{BB962C8B-B14F-4D97-AF65-F5344CB8AC3E}">
        <p14:creationId xmlns:p14="http://schemas.microsoft.com/office/powerpoint/2010/main" val="26382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62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00012"/>
              </p:ext>
            </p:extLst>
          </p:nvPr>
        </p:nvGraphicFramePr>
        <p:xfrm>
          <a:off x="1347788" y="1700213"/>
          <a:ext cx="6392862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4" name="Worksheet" r:id="rId4" imgW="4962449" imgH="3438474" progId="Excel.Sheet.8">
                  <p:embed/>
                </p:oleObj>
              </mc:Choice>
              <mc:Fallback>
                <p:oleObj name="Worksheet" r:id="rId4" imgW="4962449" imgH="343847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700213"/>
                        <a:ext cx="6392862" cy="41735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4" name="Text Box 104"/>
          <p:cNvSpPr txBox="1">
            <a:spLocks noChangeArrowheads="1"/>
          </p:cNvSpPr>
          <p:nvPr/>
        </p:nvSpPr>
        <p:spPr bwMode="auto">
          <a:xfrm>
            <a:off x="73025" y="2838450"/>
            <a:ext cx="100925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/>
              <a:t>Puros</a:t>
            </a:r>
          </a:p>
        </p:txBody>
      </p:sp>
      <p:sp>
        <p:nvSpPr>
          <p:cNvPr id="92265" name="AutoShape 105"/>
          <p:cNvSpPr>
            <a:spLocks/>
          </p:cNvSpPr>
          <p:nvPr/>
        </p:nvSpPr>
        <p:spPr bwMode="auto">
          <a:xfrm>
            <a:off x="1258888" y="2708275"/>
            <a:ext cx="71437" cy="720725"/>
          </a:xfrm>
          <a:prstGeom prst="leftBrace">
            <a:avLst>
              <a:gd name="adj1" fmla="val 840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/>
          </a:p>
        </p:txBody>
      </p:sp>
      <p:sp>
        <p:nvSpPr>
          <p:cNvPr id="92266" name="Text Box 106"/>
          <p:cNvSpPr txBox="1">
            <a:spLocks noChangeArrowheads="1"/>
          </p:cNvSpPr>
          <p:nvPr/>
        </p:nvSpPr>
        <p:spPr bwMode="auto">
          <a:xfrm>
            <a:off x="158750" y="3541713"/>
            <a:ext cx="53251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/>
              <a:t>F1</a:t>
            </a:r>
          </a:p>
        </p:txBody>
      </p:sp>
      <p:sp>
        <p:nvSpPr>
          <p:cNvPr id="92267" name="AutoShape 107"/>
          <p:cNvSpPr>
            <a:spLocks/>
          </p:cNvSpPr>
          <p:nvPr/>
        </p:nvSpPr>
        <p:spPr bwMode="auto">
          <a:xfrm>
            <a:off x="1258888" y="3429000"/>
            <a:ext cx="71437" cy="720725"/>
          </a:xfrm>
          <a:prstGeom prst="leftBrace">
            <a:avLst>
              <a:gd name="adj1" fmla="val 840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/>
          </a:p>
        </p:txBody>
      </p:sp>
      <p:sp>
        <p:nvSpPr>
          <p:cNvPr id="92268" name="Text Box 108"/>
          <p:cNvSpPr txBox="1">
            <a:spLocks noChangeArrowheads="1"/>
          </p:cNvSpPr>
          <p:nvPr/>
        </p:nvSpPr>
        <p:spPr bwMode="auto">
          <a:xfrm>
            <a:off x="241743" y="4354513"/>
            <a:ext cx="978601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/>
              <a:t>Retro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pitchFamily="34" charset="0"/>
              </a:rPr>
              <a:t>¾</a:t>
            </a:r>
          </a:p>
        </p:txBody>
      </p:sp>
      <p:sp>
        <p:nvSpPr>
          <p:cNvPr id="92269" name="AutoShape 109"/>
          <p:cNvSpPr>
            <a:spLocks/>
          </p:cNvSpPr>
          <p:nvPr/>
        </p:nvSpPr>
        <p:spPr bwMode="auto">
          <a:xfrm>
            <a:off x="1187450" y="4221163"/>
            <a:ext cx="144463" cy="1223962"/>
          </a:xfrm>
          <a:prstGeom prst="leftBrace">
            <a:avLst>
              <a:gd name="adj1" fmla="val 7060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/>
          </a:p>
        </p:txBody>
      </p:sp>
      <p:sp>
        <p:nvSpPr>
          <p:cNvPr id="92270" name="Text Box 110"/>
          <p:cNvSpPr txBox="1">
            <a:spLocks noChangeArrowheads="1"/>
          </p:cNvSpPr>
          <p:nvPr/>
        </p:nvSpPr>
        <p:spPr bwMode="auto">
          <a:xfrm>
            <a:off x="1125575" y="763588"/>
            <a:ext cx="6840462" cy="8002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/>
              <a:t>Crecimiento postdestete en cruces – Australia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/>
              <a:t>http://www.animalethics.org.au/reader/beefbreeding/a2334.htm</a:t>
            </a:r>
            <a:endParaRPr lang="es-E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776" y="2829580"/>
                <a:ext cx="137082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s-ES" sz="2800" b="0" i="1" smtClean="0">
                          <a:latin typeface="Cambria Math"/>
                        </a:rPr>
                        <m:t>=93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76" y="2829580"/>
                <a:ext cx="137082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3505200"/>
                <a:ext cx="133998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8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E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175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05200"/>
                <a:ext cx="133998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727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4582180"/>
                <a:ext cx="161409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8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E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120.5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2180"/>
                <a:ext cx="1614096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5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267200" y="4149725"/>
            <a:ext cx="305576" cy="1412875"/>
          </a:xfrm>
          <a:prstGeom prst="rightBrac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267200" y="2778125"/>
            <a:ext cx="457976" cy="650875"/>
          </a:xfrm>
          <a:prstGeom prst="rightBrac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267200" y="3463925"/>
            <a:ext cx="457976" cy="650875"/>
          </a:xfrm>
          <a:prstGeom prst="rightBrac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191000" y="5564700"/>
            <a:ext cx="457976" cy="325437"/>
          </a:xfrm>
          <a:prstGeom prst="rightBrac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5410200"/>
                <a:ext cx="133998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8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E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106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10200"/>
                <a:ext cx="1339982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588" r="-776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6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801"/>
            <a:ext cx="8867450" cy="56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4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9" y="1190887"/>
            <a:ext cx="8803371" cy="26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10872" y="152400"/>
            <a:ext cx="7318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Producción relativa (%) de leche + carne</a:t>
            </a:r>
          </a:p>
          <a:p>
            <a:pPr algn="ctr"/>
            <a:r>
              <a:rPr lang="es-ES" sz="2800" dirty="0"/>
              <a:t>Referencia: Cebú de bajo nivel de manejo (100%)</a:t>
            </a:r>
            <a:endParaRPr lang="en-US" sz="2800" dirty="0"/>
          </a:p>
        </p:txBody>
      </p:sp>
      <p:sp>
        <p:nvSpPr>
          <p:cNvPr id="2" name="Rectángulo 1"/>
          <p:cNvSpPr/>
          <p:nvPr/>
        </p:nvSpPr>
        <p:spPr>
          <a:xfrm>
            <a:off x="5562600" y="2057400"/>
            <a:ext cx="12192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21573" y="4191000"/>
            <a:ext cx="8593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Mejor niveles “medios” de componente europeo (≈F1)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Efecto del nivel de manejo</a:t>
            </a:r>
          </a:p>
        </p:txBody>
      </p:sp>
    </p:spTree>
    <p:extLst>
      <p:ext uri="{BB962C8B-B14F-4D97-AF65-F5344CB8AC3E}">
        <p14:creationId xmlns:p14="http://schemas.microsoft.com/office/powerpoint/2010/main" val="10356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215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57600" y="304800"/>
            <a:ext cx="212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Otro ejemplo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6200" y="2514600"/>
            <a:ext cx="89154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62000" y="3962400"/>
            <a:ext cx="7887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Importante considerar “todas” las características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Lo que se gana con una, se puede perder con otra</a:t>
            </a:r>
          </a:p>
        </p:txBody>
      </p:sp>
    </p:spTree>
    <p:extLst>
      <p:ext uri="{BB962C8B-B14F-4D97-AF65-F5344CB8AC3E}">
        <p14:creationId xmlns:p14="http://schemas.microsoft.com/office/powerpoint/2010/main" val="54542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432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86009" y="292121"/>
            <a:ext cx="429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¿Cuáles F1?: Efectos raciales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2400" y="2895600"/>
            <a:ext cx="8763000" cy="914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6200" y="4724400"/>
            <a:ext cx="87630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87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07" y="164217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El uso de razas europeas puras para producción de leche en el trópico generalmente no es recomendable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Vacas cruzadas </a:t>
            </a:r>
            <a:r>
              <a:rPr lang="es-ES" sz="2800" i="1" dirty="0" err="1"/>
              <a:t>Bos</a:t>
            </a:r>
            <a:r>
              <a:rPr lang="es-ES" sz="2800" i="1" dirty="0"/>
              <a:t> </a:t>
            </a:r>
            <a:r>
              <a:rPr lang="es-ES" sz="2800" i="1" dirty="0" err="1"/>
              <a:t>taurus</a:t>
            </a:r>
            <a:r>
              <a:rPr lang="es-ES" sz="2800" i="1" dirty="0"/>
              <a:t> x </a:t>
            </a:r>
            <a:r>
              <a:rPr lang="es-ES" sz="2800" i="1" dirty="0" err="1"/>
              <a:t>Bos</a:t>
            </a:r>
            <a:r>
              <a:rPr lang="es-ES" sz="2800" i="1" dirty="0"/>
              <a:t> </a:t>
            </a:r>
            <a:r>
              <a:rPr lang="es-ES" sz="2800" i="1" dirty="0" err="1"/>
              <a:t>indicus</a:t>
            </a:r>
            <a:r>
              <a:rPr lang="es-ES" sz="2800" i="1" dirty="0"/>
              <a:t> </a:t>
            </a:r>
            <a:r>
              <a:rPr lang="es-ES" sz="2800" dirty="0"/>
              <a:t>con un grado intermedio de herencia europea tienen mejor desempeño</a:t>
            </a:r>
          </a:p>
          <a:p>
            <a:pPr algn="just"/>
            <a:endParaRPr lang="es-ES" sz="28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Dentro de este grupo, las vacas F1 pueden destacarse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21144" y="381000"/>
            <a:ext cx="153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49839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059" y="4191000"/>
            <a:ext cx="4751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¿Por qué utilizar cruzamientos?</a:t>
            </a:r>
            <a:endParaRPr lang="en-US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0"/>
            <a:ext cx="4752975" cy="3660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99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971800"/>
            <a:ext cx="5335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Algunos resultados de cruces en CR</a:t>
            </a:r>
          </a:p>
          <a:p>
            <a:pPr algn="ctr"/>
            <a:r>
              <a:rPr lang="es-ES" sz="2800" dirty="0"/>
              <a:t>(Razas lecheras X </a:t>
            </a:r>
            <a:r>
              <a:rPr lang="es-ES" sz="2800" i="1" dirty="0"/>
              <a:t>B. </a:t>
            </a:r>
            <a:r>
              <a:rPr lang="es-ES" sz="2800" i="1" dirty="0" err="1"/>
              <a:t>indicus</a:t>
            </a:r>
            <a:r>
              <a:rPr lang="es-E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359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493144" cy="66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2774" y="6215390"/>
            <a:ext cx="269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Fuente: B. Vargas</a:t>
            </a:r>
          </a:p>
        </p:txBody>
      </p:sp>
    </p:spTree>
    <p:extLst>
      <p:ext uri="{BB962C8B-B14F-4D97-AF65-F5344CB8AC3E}">
        <p14:creationId xmlns:p14="http://schemas.microsoft.com/office/powerpoint/2010/main" val="142399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9695"/>
            <a:ext cx="8763000" cy="67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7955" y="6172200"/>
            <a:ext cx="269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Fuente: B. Vargas</a:t>
            </a:r>
          </a:p>
        </p:txBody>
      </p:sp>
    </p:spTree>
    <p:extLst>
      <p:ext uri="{BB962C8B-B14F-4D97-AF65-F5344CB8AC3E}">
        <p14:creationId xmlns:p14="http://schemas.microsoft.com/office/powerpoint/2010/main" val="185399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77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304800"/>
            <a:ext cx="269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Fuente: B. Vargas</a:t>
            </a:r>
          </a:p>
        </p:txBody>
      </p:sp>
    </p:spTree>
    <p:extLst>
      <p:ext uri="{BB962C8B-B14F-4D97-AF65-F5344CB8AC3E}">
        <p14:creationId xmlns:p14="http://schemas.microsoft.com/office/powerpoint/2010/main" val="244882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79"/>
            <a:ext cx="8534400" cy="6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304800"/>
            <a:ext cx="269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Fuente: B. Vargas</a:t>
            </a:r>
          </a:p>
        </p:txBody>
      </p:sp>
    </p:spTree>
    <p:extLst>
      <p:ext uri="{BB962C8B-B14F-4D97-AF65-F5344CB8AC3E}">
        <p14:creationId xmlns:p14="http://schemas.microsoft.com/office/powerpoint/2010/main" val="273448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9770" y="457200"/>
            <a:ext cx="514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Cruzamientos entre razas lecheras</a:t>
            </a:r>
          </a:p>
          <a:p>
            <a:pPr algn="ctr"/>
            <a:r>
              <a:rPr lang="es-ES" sz="2800" dirty="0"/>
              <a:t>(B. Vargas – Costa Rica)</a:t>
            </a:r>
            <a:endParaRPr lang="en-U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Observe:</a:t>
            </a:r>
          </a:p>
          <a:p>
            <a:endParaRPr lang="es-ES" sz="28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Diferencias entre cruces Holstein x Jersey versus Holstein x Pardo Suizo.</a:t>
            </a:r>
          </a:p>
          <a:p>
            <a:pPr lvl="1"/>
            <a:endParaRPr lang="es-ES" sz="28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Diferencias entre distintos porcentajes en la composición racial</a:t>
            </a:r>
          </a:p>
        </p:txBody>
      </p:sp>
    </p:spTree>
    <p:extLst>
      <p:ext uri="{BB962C8B-B14F-4D97-AF65-F5344CB8AC3E}">
        <p14:creationId xmlns:p14="http://schemas.microsoft.com/office/powerpoint/2010/main" val="1846330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" y="304800"/>
            <a:ext cx="8951493" cy="3657600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2362200" y="1676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143000" y="4495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Cruces de Holstein x Jersey menos días abiertos que cruces Holstein x Pardo Suizo</a:t>
            </a:r>
          </a:p>
        </p:txBody>
      </p:sp>
    </p:spTree>
    <p:extLst>
      <p:ext uri="{BB962C8B-B14F-4D97-AF65-F5344CB8AC3E}">
        <p14:creationId xmlns:p14="http://schemas.microsoft.com/office/powerpoint/2010/main" val="186218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11916" cy="3699283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2590800" y="13716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143000" y="4495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Cruces de Holstein x Jersey menor edad a primer parto que cruces Holstein x Pardo Suizo</a:t>
            </a:r>
          </a:p>
        </p:txBody>
      </p:sp>
    </p:spTree>
    <p:extLst>
      <p:ext uri="{BB962C8B-B14F-4D97-AF65-F5344CB8AC3E}">
        <p14:creationId xmlns:p14="http://schemas.microsoft.com/office/powerpoint/2010/main" val="398525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0" y="381000"/>
            <a:ext cx="8960275" cy="3557476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6705600" y="4572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143000" y="4495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Cruces de Holstein x Jersey menor vida útil que cruces Holstein x Pardo Suizo</a:t>
            </a:r>
          </a:p>
        </p:txBody>
      </p:sp>
    </p:spTree>
    <p:extLst>
      <p:ext uri="{BB962C8B-B14F-4D97-AF65-F5344CB8AC3E}">
        <p14:creationId xmlns:p14="http://schemas.microsoft.com/office/powerpoint/2010/main" val="109975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" y="685800"/>
            <a:ext cx="9076267" cy="3657600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5867400" y="152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143000" y="4495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Cruces de Holstein x Jersey menor producción de leche por día que cruces Holstein x Pardo Suizo</a:t>
            </a:r>
          </a:p>
        </p:txBody>
      </p:sp>
    </p:spTree>
    <p:extLst>
      <p:ext uri="{BB962C8B-B14F-4D97-AF65-F5344CB8AC3E}">
        <p14:creationId xmlns:p14="http://schemas.microsoft.com/office/powerpoint/2010/main" val="231954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2577928" y="304800"/>
            <a:ext cx="398814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Objetivos del cruzamiento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525382" y="990600"/>
            <a:ext cx="4093236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Heterosis</a:t>
            </a:r>
            <a:r>
              <a:rPr lang="es-ES" sz="2800" dirty="0">
                <a:solidFill>
                  <a:srgbClr val="000000"/>
                </a:solidFill>
              </a:rPr>
              <a:t> o Vigor Híbrido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 Complementariedad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458200" cy="39703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err="1">
                <a:solidFill>
                  <a:srgbClr val="000000"/>
                </a:solidFill>
              </a:rPr>
              <a:t>Heterosis</a:t>
            </a:r>
            <a:r>
              <a:rPr lang="es-ES" sz="2800" dirty="0">
                <a:solidFill>
                  <a:srgbClr val="000000"/>
                </a:solidFill>
              </a:rPr>
              <a:t>:</a:t>
            </a: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Ventaja en producción promedio de los animales cruzados con relación a la media de las razas parentales.</a:t>
            </a: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Complementariedad:</a:t>
            </a: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algn="just" defTabSz="182563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Reunir en el animal cruzado características destacadas y complementarias de las razas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68408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5486400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Román-Ponce 2013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8600"/>
            <a:ext cx="868679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0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3" y="152400"/>
            <a:ext cx="9016997" cy="54101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" y="5486400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Román-Ponce 2013</a:t>
            </a:r>
          </a:p>
        </p:txBody>
      </p:sp>
    </p:spTree>
    <p:extLst>
      <p:ext uri="{BB962C8B-B14F-4D97-AF65-F5344CB8AC3E}">
        <p14:creationId xmlns:p14="http://schemas.microsoft.com/office/powerpoint/2010/main" val="3500397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3" y="76200"/>
            <a:ext cx="8889997" cy="53339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" y="5486400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Román-Ponce 2013</a:t>
            </a:r>
          </a:p>
        </p:txBody>
      </p:sp>
    </p:spTree>
    <p:extLst>
      <p:ext uri="{BB962C8B-B14F-4D97-AF65-F5344CB8AC3E}">
        <p14:creationId xmlns:p14="http://schemas.microsoft.com/office/powerpoint/2010/main" val="265521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8915399" cy="53492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" y="5486400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Román-Ponce 2013</a:t>
            </a:r>
          </a:p>
        </p:txBody>
      </p:sp>
    </p:spTree>
    <p:extLst>
      <p:ext uri="{BB962C8B-B14F-4D97-AF65-F5344CB8AC3E}">
        <p14:creationId xmlns:p14="http://schemas.microsoft.com/office/powerpoint/2010/main" val="2925368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3" y="76200"/>
            <a:ext cx="8889997" cy="53339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" y="5486400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Román-Ponce 2013</a:t>
            </a:r>
          </a:p>
        </p:txBody>
      </p:sp>
    </p:spTree>
    <p:extLst>
      <p:ext uri="{BB962C8B-B14F-4D97-AF65-F5344CB8AC3E}">
        <p14:creationId xmlns:p14="http://schemas.microsoft.com/office/powerpoint/2010/main" val="242111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0" y="1237595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Los primeros cruzamientos, F1, tienden a ser más productivos en muchas características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Eso se debe a que en ese cruce se obtiene el máximo vigor híbrido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Al cruzar los animales F1, se pierde vigor híbrido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0000"/>
                </a:solidFill>
              </a:rPr>
              <a:t>¿Qué hacer para reducir la pérdida de vigor híbrido después del F1?</a:t>
            </a:r>
          </a:p>
        </p:txBody>
      </p:sp>
    </p:spTree>
    <p:extLst>
      <p:ext uri="{BB962C8B-B14F-4D97-AF65-F5344CB8AC3E}">
        <p14:creationId xmlns:p14="http://schemas.microsoft.com/office/powerpoint/2010/main" val="1430535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4638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</a:rPr>
              <a:t>Sistemas de cruzamiento para reducir la pérdida de </a:t>
            </a:r>
            <a:r>
              <a:rPr lang="es-ES" sz="2800" dirty="0" err="1">
                <a:solidFill>
                  <a:srgbClr val="000000"/>
                </a:solidFill>
              </a:rPr>
              <a:t>heterosis</a:t>
            </a:r>
            <a:r>
              <a:rPr lang="es-ES" sz="2800" dirty="0">
                <a:solidFill>
                  <a:srgbClr val="000000"/>
                </a:solidFill>
              </a:rPr>
              <a:t> después del F1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409" y="1592282"/>
            <a:ext cx="824918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/>
              <a:t>Sistemas discontinuos de cruzamiento</a:t>
            </a:r>
          </a:p>
          <a:p>
            <a:endParaRPr lang="es-E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/>
              <a:t>Cruzamientos terminales de líneas especializadas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/>
              <a:t>Producción de F1</a:t>
            </a:r>
          </a:p>
          <a:p>
            <a:pPr lvl="1"/>
            <a:endParaRPr lang="es-E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/>
              <a:t>Sistemas continuos de cruzamiento</a:t>
            </a:r>
          </a:p>
          <a:p>
            <a:endParaRPr lang="es-E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/>
              <a:t>Absorción o encaste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/>
              <a:t>Cruzamientos rotacionales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/>
              <a:t>Desarrollo de razas compuestas o sintéticas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945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457200"/>
            <a:ext cx="5744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</a:rPr>
              <a:t>Sistemas discontinuos de cruzamiento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Técnica utilizada en porcinos:</a:t>
            </a:r>
          </a:p>
          <a:p>
            <a:pPr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Selección de líneas especializadas maternas y paternas.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Cruzamiento de líneas maternas para obtener vigor hibrido materno.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Cruzamiento terminal con líneas paternas, machos y hembras a mercado.</a:t>
            </a:r>
          </a:p>
        </p:txBody>
      </p:sp>
    </p:spTree>
    <p:extLst>
      <p:ext uri="{BB962C8B-B14F-4D97-AF65-F5344CB8AC3E}">
        <p14:creationId xmlns:p14="http://schemas.microsoft.com/office/powerpoint/2010/main" val="3129229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744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</a:rPr>
              <a:t>Sistemas discontinuos de cruzamiento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44457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Ventajas y Desventajas:</a:t>
            </a:r>
          </a:p>
          <a:p>
            <a:pPr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Producen más </a:t>
            </a:r>
            <a:r>
              <a:rPr lang="es-ES" sz="2800" dirty="0" err="1"/>
              <a:t>heterosis</a:t>
            </a:r>
            <a:r>
              <a:rPr lang="es-ES" sz="2800" dirty="0"/>
              <a:t> que los continuos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No generan hembras de remplazo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Las hembras deben producirse en otro rebaño o comprarse externamente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Poco práctico en fincas pequeñas no asociadas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5268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790" y="228600"/>
            <a:ext cx="270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Producción de F1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914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A la vista de los resultados, una estrategia sería producir  animales F1 y aprovechar la máxima </a:t>
            </a:r>
            <a:r>
              <a:rPr lang="es-ES" sz="2800" dirty="0" err="1"/>
              <a:t>heterosis</a:t>
            </a:r>
            <a:r>
              <a:rPr lang="es-ES" sz="2800" dirty="0"/>
              <a:t> potencial.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Se requieren buenas condiciones alimentarias y  sanitarias.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No generan sus propias hembras de remplazo, deben adquirirse externamente.</a:t>
            </a:r>
          </a:p>
          <a:p>
            <a:pPr algn="just"/>
            <a:endParaRPr lang="es-ES" sz="2800" dirty="0"/>
          </a:p>
          <a:p>
            <a:pPr lvl="1" indent="-457200" algn="just">
              <a:buFont typeface="Arial" pitchFamily="34" charset="0"/>
              <a:buChar char="•"/>
            </a:pPr>
            <a:r>
              <a:rPr lang="es-ES" sz="2800" dirty="0"/>
              <a:t>No se aprovecha la vigor híbrido materno</a:t>
            </a:r>
          </a:p>
        </p:txBody>
      </p:sp>
    </p:spTree>
    <p:extLst>
      <p:ext uri="{BB962C8B-B14F-4D97-AF65-F5344CB8AC3E}">
        <p14:creationId xmlns:p14="http://schemas.microsoft.com/office/powerpoint/2010/main" val="247896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pbs.twimg.com/media/CLq3AKGWgAABUs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4876799" cy="65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4800" y="2828835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/>
              <a:t>¡Pero cuidado en como se hace el cruzamiento!</a:t>
            </a:r>
          </a:p>
        </p:txBody>
      </p:sp>
    </p:spTree>
    <p:extLst>
      <p:ext uri="{BB962C8B-B14F-4D97-AF65-F5344CB8AC3E}">
        <p14:creationId xmlns:p14="http://schemas.microsoft.com/office/powerpoint/2010/main" val="348767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205" y="391540"/>
            <a:ext cx="36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Siguientes conclusiones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066800"/>
                <a:ext cx="838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s-ES" sz="2800" dirty="0"/>
                  <a:t>Los animales ¾ o más de razas europea no se adaptan fácilmente a condiciones tropicales </a:t>
                </a:r>
              </a:p>
              <a:p>
                <a:pPr marL="457200" indent="-457200" algn="just">
                  <a:buFont typeface="Arial" pitchFamily="34" charset="0"/>
                  <a:buChar char="•"/>
                </a:pPr>
                <a:endParaRPr lang="es-ES" sz="2800" dirty="0"/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s-ES" sz="2800" dirty="0"/>
                  <a:t>Lo que se gana en unas características se puede diluir por el efecto en otras características: efecto positivo en crecimiento versus efecto negativo en mortalidad, por ejemplo.</a:t>
                </a:r>
              </a:p>
              <a:p>
                <a:pPr algn="just"/>
                <a:endParaRPr lang="es-ES" sz="2800" dirty="0"/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s-ES" sz="2800" dirty="0"/>
                  <a:t>Cruces con distinta composición racial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s-E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s-ES" sz="2800" dirty="0"/>
                  <a:t> </a:t>
                </a:r>
                <a:r>
                  <a:rPr lang="es-ES" sz="2800" i="1" dirty="0"/>
                  <a:t>B. </a:t>
                </a:r>
                <a:r>
                  <a:rPr lang="es-ES" sz="2800" i="1" dirty="0" err="1"/>
                  <a:t>taurus</a:t>
                </a:r>
                <a:r>
                  <a:rPr lang="es-ES" sz="2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28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s-ES" sz="2800" dirty="0"/>
                  <a:t> </a:t>
                </a:r>
                <a:r>
                  <a:rPr lang="es-ES" sz="2800" i="1" dirty="0"/>
                  <a:t>B. </a:t>
                </a:r>
                <a:r>
                  <a:rPr lang="es-ES" sz="2800" i="1" dirty="0" err="1"/>
                  <a:t>indicus</a:t>
                </a:r>
                <a:r>
                  <a:rPr lang="es-ES" sz="2800" dirty="0"/>
                  <a:t>) son más complejos de obtener.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382000" cy="4401205"/>
              </a:xfrm>
              <a:prstGeom prst="rect">
                <a:avLst/>
              </a:prstGeom>
              <a:blipFill>
                <a:blip r:embed="rId2"/>
                <a:stretch>
                  <a:fillRect l="-1309" t="-1247" r="-1455" b="-30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089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7283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Las evaluaciones de los cruzamientos debe considerar todas las fases del sistema de producción</a:t>
            </a: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La evaluación de cruzamientos es costosa en tiempo y dinero </a:t>
            </a:r>
            <a:r>
              <a:rPr lang="es-ES" sz="2800" dirty="0">
                <a:solidFill>
                  <a:prstClr val="black"/>
                </a:solidFill>
                <a:sym typeface="Wingdings" pitchFamily="2" charset="2"/>
              </a:rPr>
              <a:t> poco documentado, sobre todo en AL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205" y="391540"/>
            <a:ext cx="36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Siguientes conclusiones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067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516082"/>
            <a:ext cx="8762999" cy="39703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Cruces rotacionales de 2, 3, 4 o más razas.</a:t>
            </a: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Desarrollo de razas compuestas o sintéticas (</a:t>
            </a:r>
            <a:r>
              <a:rPr lang="es-ES" sz="2800" dirty="0" err="1">
                <a:solidFill>
                  <a:srgbClr val="000000"/>
                </a:solidFill>
              </a:rPr>
              <a:t>Brangus</a:t>
            </a:r>
            <a:r>
              <a:rPr lang="es-ES" sz="2800" dirty="0">
                <a:solidFill>
                  <a:srgbClr val="000000"/>
                </a:solidFill>
              </a:rPr>
              <a:t>, </a:t>
            </a:r>
            <a:r>
              <a:rPr lang="es-ES" sz="2800" dirty="0" err="1">
                <a:solidFill>
                  <a:srgbClr val="000000"/>
                </a:solidFill>
              </a:rPr>
              <a:t>Simbrah,Beefmaster</a:t>
            </a:r>
            <a:r>
              <a:rPr lang="es-ES" sz="2800" dirty="0">
                <a:solidFill>
                  <a:srgbClr val="000000"/>
                </a:solidFill>
              </a:rPr>
              <a:t>).</a:t>
            </a: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Más razas </a:t>
            </a:r>
            <a:r>
              <a:rPr lang="es-ES" sz="2800" dirty="0">
                <a:solidFill>
                  <a:srgbClr val="000000"/>
                </a:solidFill>
                <a:sym typeface="Wingdings" pitchFamily="2" charset="2"/>
              </a:rPr>
              <a:t>Más costos y problemas de manejo</a:t>
            </a: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  <a:sym typeface="Wingdings" pitchFamily="2" charset="2"/>
              </a:rPr>
              <a:t>Los cruces requieren mantener las razas 	puras</a:t>
            </a: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  <a:sym typeface="Wingdings" pitchFamily="2" charset="2"/>
              </a:rPr>
              <a:t>Mayor variabilidad fenotípica</a:t>
            </a:r>
          </a:p>
          <a:p>
            <a:pPr marL="287338" indent="-287338" algn="just" defTabSz="1825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  <a:sym typeface="Wingdings" pitchFamily="2" charset="2"/>
              </a:rPr>
              <a:t>Se requiere identificar animales genéticamente superiores (como  en todos los casos)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95980"/>
            <a:ext cx="5320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Sistemas continuos de cruzamiento</a:t>
            </a:r>
          </a:p>
        </p:txBody>
      </p:sp>
    </p:spTree>
    <p:extLst>
      <p:ext uri="{BB962C8B-B14F-4D97-AF65-F5344CB8AC3E}">
        <p14:creationId xmlns:p14="http://schemas.microsoft.com/office/powerpoint/2010/main" val="23209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" y="1524000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Cada generación de hembras es “rotada” para aparearse con toros puros de razas diferentes.</a:t>
            </a:r>
          </a:p>
          <a:p>
            <a:pPr algn="just"/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Las hembras hijas de un semental de raza A son siempre apareadas con toros de la raza B y las hijas de un semental de raza B son siempre apareadas con toros de la raza A.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228600" y="457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231F20"/>
                </a:solidFill>
              </a:rPr>
              <a:t>Cruzamiento rotacional espacial con toros puros: 2 Razas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3871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A8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59" y="1436408"/>
            <a:ext cx="5097682" cy="3985184"/>
          </a:xfrm>
          <a:prstGeom prst="rect">
            <a:avLst/>
          </a:prstGeom>
        </p:spPr>
      </p:pic>
      <p:pic>
        <p:nvPicPr>
          <p:cNvPr id="3" name="Snagit_PPT94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8258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4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2286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Las dos razas distintas de toros se usan de manera simultánea, separadas en dos áreas o potreros.</a:t>
            </a:r>
          </a:p>
          <a:p>
            <a:pPr algn="just"/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El sistema produce sus hembras de reemplazo, las cuales son servidas en otra área de potreros con toros de la otra raza.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Así, las madres nunca estarán en la misma área o potrero con sus hijas durante el servicio.</a:t>
            </a:r>
          </a:p>
          <a:p>
            <a:pPr algn="just"/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La composición racial se mueve como un “péndulo”, se estabiliza a niveles intermedios en la composición racial (66%) de la raza del toro</a:t>
            </a:r>
          </a:p>
        </p:txBody>
      </p:sp>
    </p:spTree>
    <p:extLst>
      <p:ext uri="{BB962C8B-B14F-4D97-AF65-F5344CB8AC3E}">
        <p14:creationId xmlns:p14="http://schemas.microsoft.com/office/powerpoint/2010/main" val="745718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E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1" y="762000"/>
            <a:ext cx="890471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6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" y="15240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Similar al sistema anterior, se introducen toros de una tercera raza en el esquema de rotación.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A medida que aumenta el número de razas se incrementan las necesidades de potreros, cercas, mano de obra y costos operativos.</a:t>
            </a:r>
          </a:p>
          <a:p>
            <a:pPr algn="just"/>
            <a:endParaRPr lang="es-ES" sz="2800" dirty="0">
              <a:solidFill>
                <a:srgbClr val="231F2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231F20"/>
                </a:solidFill>
              </a:rPr>
              <a:t>Ventaja: se retiene una mayor proporción de vigor híbrido (¿Compensa el costo?)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228600" y="457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231F20"/>
                </a:solidFill>
              </a:rPr>
              <a:t>Cruzamiento rotacional espacial con toros puros: 3 Razas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51358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4E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44"/>
            <a:ext cx="8319040" cy="67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6"/>
          <p:cNvGraphicFramePr>
            <a:graphicFrameLocks noChangeAspect="1"/>
          </p:cNvGraphicFramePr>
          <p:nvPr/>
        </p:nvGraphicFramePr>
        <p:xfrm>
          <a:off x="131763" y="1084263"/>
          <a:ext cx="88884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5" name="Worksheet" r:id="rId4" imgW="4667245" imgH="2390851" progId="Excel.Sheet.8">
                  <p:embed/>
                </p:oleObj>
              </mc:Choice>
              <mc:Fallback>
                <p:oleObj name="Worksheet" r:id="rId4" imgW="4667245" imgH="23908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084263"/>
                        <a:ext cx="8888412" cy="455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6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903" y="391180"/>
            <a:ext cx="584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¿Qué alternativas de cruzamiento hay?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2706" y="146765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No todas las características de interés responden igual en los cruzamientos.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Los grupos raciales responden de diferente manera a los cruzamientos.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Los grupos raciales responden de diferente manera al cruzamiento si se usan como hembras o como machos.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698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72855" y="304800"/>
            <a:ext cx="282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En todos los casos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8600" y="10668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Se deben seleccionar los mejores reproductores, machos y hembras, en términos genéticos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Es muy importante que tanto machos como hembras estén en las mejores condiciones reproductivas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Realice pruebas andrológicas a los toros (recuerde el programa de CORFOGA y las Cámaras)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Evite aparear animales que son parientes: se produce consanguinidad</a:t>
            </a:r>
          </a:p>
        </p:txBody>
      </p:sp>
    </p:spTree>
    <p:extLst>
      <p:ext uri="{BB962C8B-B14F-4D97-AF65-F5344CB8AC3E}">
        <p14:creationId xmlns:p14="http://schemas.microsoft.com/office/powerpoint/2010/main" val="1281323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90800" y="381000"/>
            <a:ext cx="4462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Efectos de la consanguinidad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37431" y="1076980"/>
            <a:ext cx="4420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Valores máximos: 6 a 12%</a:t>
            </a:r>
          </a:p>
        </p:txBody>
      </p:sp>
      <p:pic>
        <p:nvPicPr>
          <p:cNvPr id="7" name="Snagit_PPTC0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" y="1828800"/>
            <a:ext cx="9144000" cy="35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7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457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La pregunta del millón: ¿Cuáles razas cruzar?</a:t>
            </a:r>
            <a:endParaRPr lang="en-U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12240" y="2090172"/>
            <a:ext cx="60719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Depende:</a:t>
            </a:r>
          </a:p>
          <a:p>
            <a:endParaRPr lang="es-ES" sz="28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Disponibilidad de razas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Costo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Qué quiero producir y mejorar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/>
              <a:t>Adonde voy a producir - ambiente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320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jac &amp; 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6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663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50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876252" y="3136900"/>
            <a:ext cx="7337521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>
                <a:solidFill>
                  <a:srgbClr val="000000"/>
                </a:solidFill>
              </a:rPr>
              <a:t>Algunos resultados con cruces rotacionales</a:t>
            </a:r>
          </a:p>
        </p:txBody>
      </p:sp>
    </p:spTree>
    <p:extLst>
      <p:ext uri="{BB962C8B-B14F-4D97-AF65-F5344CB8AC3E}">
        <p14:creationId xmlns:p14="http://schemas.microsoft.com/office/powerpoint/2010/main" val="2501879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52400" y="838200"/>
          <a:ext cx="8841735" cy="503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9" name="Gráfico" r:id="rId4" imgW="5305367" imgH="3019349" progId="Excel.Sheet.8">
                  <p:embed/>
                </p:oleObj>
              </mc:Choice>
              <mc:Fallback>
                <p:oleObj name="Gráfico" r:id="rId4" imgW="5305367" imgH="30193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8841735" cy="5033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406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75873"/>
              </p:ext>
            </p:extLst>
          </p:nvPr>
        </p:nvGraphicFramePr>
        <p:xfrm>
          <a:off x="90853" y="530224"/>
          <a:ext cx="8976947" cy="510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3" name="Gráfico" r:id="rId3" imgW="5305367" imgH="3019349" progId="Excel.Sheet.8">
                  <p:embed/>
                </p:oleObj>
              </mc:Choice>
              <mc:Fallback>
                <p:oleObj name="Gráfico" r:id="rId3" imgW="5305367" imgH="30193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53" y="530224"/>
                        <a:ext cx="8976947" cy="5108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10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44196"/>
              </p:ext>
            </p:extLst>
          </p:nvPr>
        </p:nvGraphicFramePr>
        <p:xfrm>
          <a:off x="56545" y="609600"/>
          <a:ext cx="9012425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5" name="Chart" r:id="rId4" imgW="5257935" imgH="3048000" progId="Excel.Sheet.8">
                  <p:embed/>
                </p:oleObj>
              </mc:Choice>
              <mc:Fallback>
                <p:oleObj name="Chart" r:id="rId4" imgW="5257935" imgH="3048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" y="609600"/>
                        <a:ext cx="9012425" cy="512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3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996" y="304800"/>
            <a:ext cx="584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¿Qué alternativas de cruzamiento hay?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La respuesta de los cruzamientos también depende de las condiciones ambientales, particularmente de la alimentación y la sanidad.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La respuesta de los cruzamientos no es independiente  del valor genético de los animales, se requiere evaluación genética de las características de interés (Efecto «toro»)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Por todo lo anterior, no hay recetas de  aplicación general.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3370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076" y="304800"/>
            <a:ext cx="4545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Razas compuestas o sintéticas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Se realizan cruces de diversas razas hasta obtener los animales con las características deseadas.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Posteriormente se continua cruzando esos animales entre sí, como si fuera una raza pura.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Se requieren poblaciones grandes, que reduzcan la posible consanguinidad y permitan la selección de reproductores.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Requieren mucho tiempo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903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57596" cy="59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57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10" y="2249031"/>
            <a:ext cx="83026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Efecto de toros de distintos grupos raciales sobre características de novillos F1, hijos de madres con encaste europeo en condiciones subtropicales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Reúne datos de varios estudios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Resultados se presentan como diferencias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110" y="533400"/>
            <a:ext cx="8302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Uso de toros de distintos grupos raciales en cruzamientos comerciales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806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26930"/>
              </p:ext>
            </p:extLst>
          </p:nvPr>
        </p:nvGraphicFramePr>
        <p:xfrm>
          <a:off x="152400" y="403860"/>
          <a:ext cx="8763002" cy="52349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7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Estudios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Raza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Gestación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</a:t>
                      </a:r>
                      <a:r>
                        <a:rPr lang="en-US" sz="2400" u="none" strike="noStrike" dirty="0" err="1">
                          <a:effectLst/>
                        </a:rPr>
                        <a:t>PSA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PN</a:t>
                      </a:r>
                      <a:r>
                        <a:rPr lang="en-US" sz="2400" u="none" strike="noStrike" dirty="0">
                          <a:effectLst/>
                        </a:rPr>
                        <a:t> 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PD</a:t>
                      </a:r>
                      <a:r>
                        <a:rPr lang="en-US" sz="2400" u="none" strike="noStrike" dirty="0">
                          <a:effectLst/>
                        </a:rPr>
                        <a:t> 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Brahman - Brangus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- 4**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Beefmaster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-9*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– S </a:t>
                      </a:r>
                      <a:r>
                        <a:rPr lang="en-US" sz="2400" u="none" strike="noStrike" dirty="0" err="1">
                          <a:effectLst/>
                        </a:rPr>
                        <a:t>Gertrudis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6**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Brahman - Simbrah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Gyr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-3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4**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16**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Brahman - Indubrasil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13**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- 2*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9*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Nellore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- 2*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Brahman - Sahiwal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- 3**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2*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13**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Brahman - Senepol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18**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695890"/>
            <a:ext cx="554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Fuente: </a:t>
            </a:r>
            <a:r>
              <a:rPr lang="es-ES" sz="2000" dirty="0" err="1"/>
              <a:t>Thrift</a:t>
            </a:r>
            <a:r>
              <a:rPr lang="es-ES" sz="2000" dirty="0"/>
              <a:t>, F. A. 1997. J Animal </a:t>
            </a:r>
            <a:r>
              <a:rPr lang="es-ES" sz="2000" dirty="0" err="1"/>
              <a:t>Science</a:t>
            </a:r>
            <a:r>
              <a:rPr lang="es-ES" sz="2000" dirty="0"/>
              <a:t> 75: 2597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063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0"/>
            <a:ext cx="5696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Fuente: </a:t>
            </a:r>
            <a:r>
              <a:rPr lang="es-ES" sz="2000" dirty="0" err="1"/>
              <a:t>Franke</a:t>
            </a:r>
            <a:r>
              <a:rPr lang="es-ES" sz="2000" dirty="0"/>
              <a:t>, D. E. 1997. J Animal </a:t>
            </a:r>
            <a:r>
              <a:rPr lang="es-ES" sz="2000" dirty="0" err="1"/>
              <a:t>Science</a:t>
            </a:r>
            <a:r>
              <a:rPr lang="es-ES" sz="2000" dirty="0"/>
              <a:t> 75: 2604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16650"/>
              </p:ext>
            </p:extLst>
          </p:nvPr>
        </p:nvGraphicFramePr>
        <p:xfrm>
          <a:off x="304799" y="381000"/>
          <a:ext cx="8534401" cy="48691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Estudios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Raza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GDP 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Peso Pie(Kg)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 Canal 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Brangus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0.04*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20*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Beefmaster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36*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Sta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Gertrudis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  0.06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- 5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 - 8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Gyr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0.13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28*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Indubrasil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Nellore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0.06*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Red Brahman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Sahiwal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0.09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33*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Senepol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92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22175"/>
              </p:ext>
            </p:extLst>
          </p:nvPr>
        </p:nvGraphicFramePr>
        <p:xfrm>
          <a:off x="228600" y="763905"/>
          <a:ext cx="8610601" cy="44938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Estudios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Raza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AOL (cm2)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G. Dorsal (mm)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Marmo</a:t>
                      </a:r>
                      <a:endParaRPr lang="en-US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leo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FCWB</a:t>
                      </a:r>
                      <a:r>
                        <a:rPr lang="en-US" sz="2400" u="none" strike="noStrike" dirty="0">
                          <a:effectLst/>
                        </a:rPr>
                        <a:t> (kg)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Brangus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- 15*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Beefmaster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Sta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Gertrudis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Gyr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-1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Indubrasil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Nellore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- 17*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Sahiwal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2*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Brahman - </a:t>
                      </a:r>
                      <a:r>
                        <a:rPr lang="en-US" sz="2400" u="none" strike="noStrike" dirty="0" err="1">
                          <a:effectLst/>
                        </a:rPr>
                        <a:t>Senepol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334000"/>
            <a:ext cx="5696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Fuente: </a:t>
            </a:r>
            <a:r>
              <a:rPr lang="es-ES" sz="2000" dirty="0" err="1"/>
              <a:t>Franke</a:t>
            </a:r>
            <a:r>
              <a:rPr lang="es-ES" sz="2000" dirty="0"/>
              <a:t>, D. E. 1997. J Animal </a:t>
            </a:r>
            <a:r>
              <a:rPr lang="es-ES" sz="2000" dirty="0" err="1"/>
              <a:t>Science</a:t>
            </a:r>
            <a:r>
              <a:rPr lang="es-ES" sz="2000" dirty="0"/>
              <a:t> 75: 2604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554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"/>
            <a:ext cx="90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Note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El uso de toros </a:t>
            </a:r>
            <a:r>
              <a:rPr lang="es-ES" sz="2800" dirty="0" err="1"/>
              <a:t>Brahman</a:t>
            </a:r>
            <a:r>
              <a:rPr lang="es-ES" sz="2800" dirty="0"/>
              <a:t> sobre hembras Cebú x Europeo parece ser ventajoso para algunas características sobre toros europeos o con encaste europeo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En varias de las características consideradas no hay diferencias notables entre el uso de toros </a:t>
            </a:r>
            <a:r>
              <a:rPr lang="es-ES" sz="2800" dirty="0" err="1"/>
              <a:t>Brahman</a:t>
            </a:r>
            <a:r>
              <a:rPr lang="es-ES" sz="2800" dirty="0"/>
              <a:t> y toros </a:t>
            </a:r>
            <a:r>
              <a:rPr lang="es-ES" sz="2800" dirty="0" err="1"/>
              <a:t>Nelore</a:t>
            </a:r>
            <a:r>
              <a:rPr lang="es-E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011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86634"/>
            <a:ext cx="820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¿Hay </a:t>
            </a:r>
            <a:r>
              <a:rPr lang="es-ES" sz="2800" dirty="0" err="1"/>
              <a:t>heterosis</a:t>
            </a:r>
            <a:r>
              <a:rPr lang="es-ES" sz="2800" dirty="0"/>
              <a:t> en cruzamientos entre razas </a:t>
            </a:r>
            <a:r>
              <a:rPr lang="es-ES" sz="2800" i="1" dirty="0"/>
              <a:t>B. </a:t>
            </a:r>
            <a:r>
              <a:rPr lang="es-ES" sz="2800" i="1" dirty="0" err="1"/>
              <a:t>indicus</a:t>
            </a:r>
            <a:r>
              <a:rPr lang="es-ES" sz="2800" dirty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6206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953" name="Object 2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65418"/>
              </p:ext>
            </p:extLst>
          </p:nvPr>
        </p:nvGraphicFramePr>
        <p:xfrm>
          <a:off x="76200" y="2197894"/>
          <a:ext cx="8929688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7" name="Worksheet" r:id="rId4" imgW="7019812" imgH="2066881" progId="Excel.Sheet.8">
                  <p:embed/>
                </p:oleObj>
              </mc:Choice>
              <mc:Fallback>
                <p:oleObj name="Worksheet" r:id="rId4" imgW="7019812" imgH="206688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97894"/>
                        <a:ext cx="8929688" cy="246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954" name="Text Box 266"/>
          <p:cNvSpPr txBox="1">
            <a:spLocks noChangeArrowheads="1"/>
          </p:cNvSpPr>
          <p:nvPr/>
        </p:nvSpPr>
        <p:spPr bwMode="auto">
          <a:xfrm>
            <a:off x="811491" y="908050"/>
            <a:ext cx="751943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/>
              <a:t>Comportamiento de cruces entre razas </a:t>
            </a:r>
            <a:r>
              <a:rPr lang="es-ES" sz="2800" i="1"/>
              <a:t>Bos indicus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/>
              <a:t>J. Arango </a:t>
            </a:r>
            <a:r>
              <a:rPr lang="es-ES" sz="2800" i="1"/>
              <a:t>et. al.,</a:t>
            </a:r>
            <a:r>
              <a:rPr lang="es-ES" sz="2800"/>
              <a:t> 1999</a:t>
            </a:r>
          </a:p>
        </p:txBody>
      </p:sp>
      <p:sp>
        <p:nvSpPr>
          <p:cNvPr id="242955" name="Text Box 267"/>
          <p:cNvSpPr txBox="1">
            <a:spLocks noChangeArrowheads="1"/>
          </p:cNvSpPr>
          <p:nvPr/>
        </p:nvSpPr>
        <p:spPr bwMode="auto">
          <a:xfrm>
            <a:off x="250825" y="5013325"/>
            <a:ext cx="43416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/>
              <a:t>(): porcentaje respecto a Brahman (100)</a:t>
            </a:r>
          </a:p>
        </p:txBody>
      </p:sp>
    </p:spTree>
    <p:extLst>
      <p:ext uri="{BB962C8B-B14F-4D97-AF65-F5344CB8AC3E}">
        <p14:creationId xmlns:p14="http://schemas.microsoft.com/office/powerpoint/2010/main" val="4220823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408"/>
            <a:ext cx="7723096" cy="66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Promedios por grupo racial del padre de los terneros para características de nacimiento y destete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1" y="5997714"/>
            <a:ext cx="774858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err="1"/>
              <a:t>Fuente:http</a:t>
            </a:r>
            <a:r>
              <a:rPr lang="es-ES" sz="2000" dirty="0"/>
              <a:t>://</a:t>
            </a:r>
            <a:r>
              <a:rPr lang="es-ES" sz="2000" dirty="0" err="1"/>
              <a:t>www.ansi.okstate.edu</a:t>
            </a:r>
            <a:r>
              <a:rPr lang="es-ES" sz="2000" dirty="0"/>
              <a:t>/</a:t>
            </a:r>
            <a:r>
              <a:rPr lang="es-ES" sz="2000" dirty="0" err="1"/>
              <a:t>breeds</a:t>
            </a:r>
            <a:r>
              <a:rPr lang="es-ES" sz="2000" dirty="0"/>
              <a:t>/</a:t>
            </a:r>
            <a:r>
              <a:rPr lang="es-ES" sz="2000" dirty="0" err="1"/>
              <a:t>research</a:t>
            </a:r>
            <a:r>
              <a:rPr lang="es-ES" sz="2000" dirty="0"/>
              <a:t>/</a:t>
            </a:r>
            <a:r>
              <a:rPr lang="es-ES" sz="2000" dirty="0" err="1"/>
              <a:t>marccomp.pdf</a:t>
            </a:r>
            <a:endParaRPr lang="es-ES" sz="2000" dirty="0"/>
          </a:p>
          <a:p>
            <a:endParaRPr lang="es-E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950" y="1371600"/>
            <a:ext cx="8843963" cy="4681538"/>
            <a:chOff x="107950" y="1414462"/>
            <a:chExt cx="8843963" cy="4681538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07950" y="1414462"/>
            <a:ext cx="8843963" cy="468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4" name="Hoja de cálculo" r:id="rId4" imgW="7867608" imgH="4162349" progId="Excel.Sheet.8">
                    <p:embed/>
                  </p:oleObj>
                </mc:Choice>
                <mc:Fallback>
                  <p:oleObj name="Hoja de cálculo" r:id="rId4" imgW="7867608" imgH="416234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" y="1414462"/>
                          <a:ext cx="8843963" cy="4681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075113" y="4335463"/>
              <a:ext cx="1190625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075113" y="3749675"/>
              <a:ext cx="1190625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413375" y="5508625"/>
              <a:ext cx="1190625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5413375" y="3784600"/>
              <a:ext cx="1190625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7945438" y="5802313"/>
              <a:ext cx="966787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7945438" y="2357438"/>
              <a:ext cx="966787" cy="292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301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2" y="1981200"/>
            <a:ext cx="9008658" cy="28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1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1447800"/>
          <a:ext cx="8686801" cy="3438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</a:rPr>
                        <a:t>Característica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Nº investigaciones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</a:rPr>
                        <a:t>% superioridad de F1 sobre Cebú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Promedio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Mínimo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Máximo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Peso nacimiento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32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-8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Peso destete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-1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Peso 18 meses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-2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Peso acabado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Peso canal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30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Mortalidad destete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-38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Mortalidad 18 meses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-17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81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Superioridad de cruces F1 entre Criollos y </a:t>
            </a:r>
            <a:r>
              <a:rPr lang="es-ES" sz="2800" i="1" dirty="0" err="1"/>
              <a:t>Bos</a:t>
            </a:r>
            <a:r>
              <a:rPr lang="es-ES" sz="2800" i="1" dirty="0"/>
              <a:t> </a:t>
            </a:r>
            <a:r>
              <a:rPr lang="es-ES" sz="2800" i="1" dirty="0" err="1"/>
              <a:t>indicus</a:t>
            </a:r>
            <a:r>
              <a:rPr lang="es-ES" sz="2800" i="1" dirty="0"/>
              <a:t> </a:t>
            </a:r>
            <a:r>
              <a:rPr lang="es-ES" sz="2800" dirty="0"/>
              <a:t>en 32 experimentos en 6 países de América Latina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9271" y="5035622"/>
            <a:ext cx="2020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Fuente: D. </a:t>
            </a:r>
            <a:r>
              <a:rPr lang="es-ES" sz="2000" dirty="0" err="1"/>
              <a:t>Plasse</a:t>
            </a:r>
            <a:r>
              <a:rPr lang="es-E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1284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7108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Resultados muy variables</a:t>
            </a:r>
          </a:p>
          <a:p>
            <a:pPr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Diferencias en el potencial genético de vacas y toros en los distintos experimentos</a:t>
            </a:r>
          </a:p>
          <a:p>
            <a:pPr lvl="1"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Diferencias en las condiciones ambientales entre experimentos, especialmente alimenticias y sanitarias</a:t>
            </a:r>
          </a:p>
          <a:p>
            <a:pPr lvl="1"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Interacciones genotipo – ambiente</a:t>
            </a:r>
          </a:p>
          <a:p>
            <a:pPr lvl="1"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No se aprovecha la </a:t>
            </a:r>
            <a:r>
              <a:rPr lang="es-ES" sz="2800" dirty="0" err="1"/>
              <a:t>heterosis</a:t>
            </a:r>
            <a:r>
              <a:rPr lang="es-ES" sz="2800" dirty="0"/>
              <a:t> materna</a:t>
            </a:r>
          </a:p>
          <a:p>
            <a:pPr lvl="1" algn="just"/>
            <a:endParaRPr lang="es-ES" sz="2800" dirty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ES" sz="2800" dirty="0"/>
              <a:t>En general, los F1 parecen ventajosos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847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45" y="1066800"/>
            <a:ext cx="297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Uso de hembras F1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" y="17526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Una alternativa es usar las hembras F1 y aparearlas con machos </a:t>
            </a:r>
            <a:r>
              <a:rPr lang="es-ES" sz="2800" i="1" dirty="0"/>
              <a:t>B. </a:t>
            </a:r>
            <a:r>
              <a:rPr lang="es-ES" sz="2800" i="1" dirty="0" err="1"/>
              <a:t>taurus</a:t>
            </a:r>
            <a:r>
              <a:rPr lang="es-ES" sz="2800" dirty="0"/>
              <a:t>  o </a:t>
            </a:r>
            <a:r>
              <a:rPr lang="es-ES" sz="2800" i="1" dirty="0"/>
              <a:t>B </a:t>
            </a:r>
            <a:r>
              <a:rPr lang="es-ES" sz="2800" i="1" dirty="0" err="1"/>
              <a:t>indicus</a:t>
            </a:r>
            <a:r>
              <a:rPr lang="es-ES" sz="2800" i="1" dirty="0"/>
              <a:t> </a:t>
            </a:r>
            <a:r>
              <a:rPr lang="es-ES" sz="2800" dirty="0"/>
              <a:t>para obtener animales ¾ </a:t>
            </a:r>
            <a:r>
              <a:rPr lang="es-ES" sz="2800" i="1" dirty="0"/>
              <a:t>B. </a:t>
            </a:r>
            <a:r>
              <a:rPr lang="es-ES" sz="2800" i="1" dirty="0" err="1"/>
              <a:t>taurus</a:t>
            </a:r>
            <a:r>
              <a:rPr lang="es-ES" sz="2800" i="1" dirty="0"/>
              <a:t> </a:t>
            </a:r>
            <a:r>
              <a:rPr lang="es-ES" sz="2800" dirty="0"/>
              <a:t>y ¼ </a:t>
            </a:r>
            <a:r>
              <a:rPr lang="es-ES" sz="2800" i="1" dirty="0"/>
              <a:t>B </a:t>
            </a:r>
            <a:r>
              <a:rPr lang="es-ES" sz="2800" i="1" dirty="0" err="1"/>
              <a:t>indicus</a:t>
            </a:r>
            <a:r>
              <a:rPr lang="es-ES" sz="2800" i="1" dirty="0"/>
              <a:t> o </a:t>
            </a:r>
            <a:r>
              <a:rPr lang="es-ES" sz="2800" dirty="0"/>
              <a:t>¼ </a:t>
            </a:r>
            <a:r>
              <a:rPr lang="es-ES" sz="2800" i="1" dirty="0"/>
              <a:t>B. </a:t>
            </a:r>
            <a:r>
              <a:rPr lang="es-ES" sz="2800" i="1" dirty="0" err="1"/>
              <a:t>taurus</a:t>
            </a:r>
            <a:r>
              <a:rPr lang="es-ES" sz="2800" i="1" dirty="0"/>
              <a:t> </a:t>
            </a:r>
            <a:r>
              <a:rPr lang="es-ES" sz="2800" dirty="0"/>
              <a:t>y ¾  </a:t>
            </a:r>
            <a:r>
              <a:rPr lang="es-ES" sz="2800" i="1" dirty="0"/>
              <a:t>B </a:t>
            </a:r>
            <a:r>
              <a:rPr lang="es-ES" sz="2800" i="1" dirty="0" err="1"/>
              <a:t>indicus</a:t>
            </a:r>
            <a:r>
              <a:rPr lang="es-ES" sz="2800" dirty="0"/>
              <a:t>.</a:t>
            </a:r>
          </a:p>
          <a:p>
            <a:pPr algn="just"/>
            <a:endParaRPr lang="es-ES" sz="2800" i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Vacas F1 obtenidas con toros Criollo, </a:t>
            </a:r>
            <a:r>
              <a:rPr lang="es-ES" sz="2800" dirty="0" err="1"/>
              <a:t>Charolais</a:t>
            </a:r>
            <a:r>
              <a:rPr lang="es-ES" sz="2800" dirty="0"/>
              <a:t> o P. Suizo y vacas </a:t>
            </a:r>
            <a:r>
              <a:rPr lang="es-ES" sz="2800" dirty="0" err="1"/>
              <a:t>Brahman</a:t>
            </a:r>
            <a:r>
              <a:rPr lang="es-ES" sz="2800" dirty="0"/>
              <a:t> se aparearon con toros de las razas parentales (3 experimentos en Venezuela)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99751" y="314980"/>
            <a:ext cx="5744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</a:rPr>
              <a:t>Sistemas discontinuos de cruzamiento</a:t>
            </a:r>
          </a:p>
        </p:txBody>
      </p:sp>
    </p:spTree>
    <p:extLst>
      <p:ext uri="{BB962C8B-B14F-4D97-AF65-F5344CB8AC3E}">
        <p14:creationId xmlns:p14="http://schemas.microsoft.com/office/powerpoint/2010/main" val="11797852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88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Uso de hembras F1: algunos resultados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1447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% preñez de las F1 fue 6% inferior al grupo testigo </a:t>
            </a:r>
            <a:r>
              <a:rPr lang="es-ES" sz="2800" dirty="0" err="1"/>
              <a:t>Brahman</a:t>
            </a:r>
            <a:r>
              <a:rPr lang="es-ES" sz="2800" dirty="0"/>
              <a:t>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Mortalidad, en comparación con testigo,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4600" y="3520440"/>
          <a:ext cx="41148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Grupo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%</a:t>
                      </a:r>
                      <a:endParaRPr 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¾ </a:t>
                      </a:r>
                      <a:r>
                        <a:rPr lang="en-US" sz="2400" dirty="0" err="1"/>
                        <a:t>Charolais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¾ </a:t>
                      </a:r>
                      <a:r>
                        <a:rPr lang="en-US" sz="2400" dirty="0" err="1"/>
                        <a:t>Pardo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Suizo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90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¾ B. </a:t>
                      </a:r>
                      <a:r>
                        <a:rPr lang="en-US" sz="2400" dirty="0" err="1"/>
                        <a:t>indicus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- 18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463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7681" y="0"/>
            <a:ext cx="9161681" cy="6858000"/>
            <a:chOff x="-17681" y="0"/>
            <a:chExt cx="9161681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-17681" y="0"/>
              <a:ext cx="9161681" cy="6858000"/>
              <a:chOff x="-17681" y="0"/>
              <a:chExt cx="9161681" cy="6858000"/>
            </a:xfrm>
          </p:grpSpPr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636" b="6636"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3491" name="Text Box 3"/>
              <p:cNvSpPr txBox="1">
                <a:spLocks noChangeArrowheads="1"/>
              </p:cNvSpPr>
              <p:nvPr/>
            </p:nvSpPr>
            <p:spPr bwMode="auto">
              <a:xfrm>
                <a:off x="990600" y="524473"/>
                <a:ext cx="1925638" cy="5191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2800" dirty="0">
                    <a:solidFill>
                      <a:srgbClr val="000000"/>
                    </a:solidFill>
                  </a:rPr>
                  <a:t>Dos Razas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764887" y="4085322"/>
                <a:ext cx="237911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2800" dirty="0"/>
                  <a:t>Toros B. Taurus</a:t>
                </a:r>
                <a:endParaRPr lang="en-US" sz="2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95600" y="5486400"/>
                <a:ext cx="32766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pPr algn="ctr"/>
                <a:r>
                  <a:rPr lang="es-ES" dirty="0"/>
                  <a:t>Hembras cruzadas 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17681" y="3820180"/>
                <a:ext cx="244887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2800" dirty="0"/>
                  <a:t>Toros B. </a:t>
                </a:r>
                <a:r>
                  <a:rPr lang="es-ES" sz="2800" dirty="0" err="1"/>
                  <a:t>Indicus</a:t>
                </a:r>
                <a:endParaRPr lang="en-US" sz="28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124200" y="1066799"/>
                <a:ext cx="32766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pPr algn="ctr"/>
                <a:r>
                  <a:rPr lang="es-ES" dirty="0"/>
                  <a:t>Hembras cruzadas</a:t>
                </a:r>
                <a:endParaRPr lang="en-US" dirty="0"/>
              </a:p>
            </p:txBody>
          </p:sp>
        </p:grpSp>
        <p:sp>
          <p:nvSpPr>
            <p:cNvPr id="5" name="Rectángulo 4"/>
            <p:cNvSpPr/>
            <p:nvPr/>
          </p:nvSpPr>
          <p:spPr>
            <a:xfrm>
              <a:off x="3429000" y="228600"/>
              <a:ext cx="2743200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3200400" y="5943600"/>
            <a:ext cx="2743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070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76200"/>
            <a:ext cx="7010400" cy="6781800"/>
            <a:chOff x="1066800" y="76200"/>
            <a:chExt cx="7010400" cy="6781800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76200"/>
              <a:ext cx="7010400" cy="665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71600" y="3048000"/>
              <a:ext cx="17751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2800" dirty="0"/>
                <a:t>Toro raza C</a:t>
              </a:r>
              <a:endParaRPr lang="en-US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5899" y="6334780"/>
              <a:ext cx="17751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2800" dirty="0"/>
                <a:t>Toro raza 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78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1013" y="5997714"/>
            <a:ext cx="741478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 err="1"/>
              <a:t>Fuente:http</a:t>
            </a:r>
            <a:r>
              <a:rPr lang="es-ES" sz="2000" dirty="0"/>
              <a:t>://</a:t>
            </a:r>
            <a:r>
              <a:rPr lang="es-ES" sz="2000" dirty="0" err="1"/>
              <a:t>www.ansi.okstate.edu</a:t>
            </a:r>
            <a:r>
              <a:rPr lang="es-ES" sz="2000" dirty="0"/>
              <a:t>/</a:t>
            </a:r>
            <a:r>
              <a:rPr lang="es-ES" sz="2000" dirty="0" err="1"/>
              <a:t>breeds</a:t>
            </a:r>
            <a:r>
              <a:rPr lang="es-ES" sz="2000" dirty="0"/>
              <a:t>/</a:t>
            </a:r>
            <a:r>
              <a:rPr lang="es-ES" sz="2000" dirty="0" err="1"/>
              <a:t>research</a:t>
            </a:r>
            <a:r>
              <a:rPr lang="es-ES" sz="2000" dirty="0"/>
              <a:t>/</a:t>
            </a:r>
            <a:r>
              <a:rPr lang="es-ES" sz="2000" dirty="0" err="1"/>
              <a:t>marccomp.pdf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Promedios por grupo racial de novillos para características de crecimiento y canal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4650" y="1295400"/>
            <a:ext cx="8393113" cy="4535487"/>
            <a:chOff x="374650" y="1557338"/>
            <a:chExt cx="8393113" cy="4535487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74650" y="1557338"/>
            <a:ext cx="8393113" cy="452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38" name="Hoja de cálculo" r:id="rId4" imgW="7162689" imgH="4124249" progId="Excel.Sheet.8">
                    <p:embed/>
                  </p:oleObj>
                </mc:Choice>
                <mc:Fallback>
                  <p:oleObj name="Hoja de cálculo" r:id="rId4" imgW="7162689" imgH="412424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650" y="1557338"/>
                          <a:ext cx="8393113" cy="452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059113" y="5518150"/>
              <a:ext cx="1152525" cy="2873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3059113" y="2997200"/>
              <a:ext cx="1152525" cy="2873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10"/>
            <p:cNvSpPr>
              <a:spLocks noChangeArrowheads="1"/>
            </p:cNvSpPr>
            <p:nvPr/>
          </p:nvSpPr>
          <p:spPr bwMode="auto">
            <a:xfrm>
              <a:off x="6588125" y="5805488"/>
              <a:ext cx="1152525" cy="2873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11"/>
            <p:cNvSpPr>
              <a:spLocks noChangeArrowheads="1"/>
            </p:cNvSpPr>
            <p:nvPr/>
          </p:nvSpPr>
          <p:spPr bwMode="auto">
            <a:xfrm>
              <a:off x="6516688" y="2709863"/>
              <a:ext cx="1152525" cy="2873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Rectangle 12"/>
            <p:cNvSpPr>
              <a:spLocks noChangeArrowheads="1"/>
            </p:cNvSpPr>
            <p:nvPr/>
          </p:nvSpPr>
          <p:spPr bwMode="auto">
            <a:xfrm>
              <a:off x="7812088" y="5805488"/>
              <a:ext cx="936625" cy="2873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Rectangle 13"/>
            <p:cNvSpPr>
              <a:spLocks noChangeArrowheads="1"/>
            </p:cNvSpPr>
            <p:nvPr/>
          </p:nvSpPr>
          <p:spPr bwMode="auto">
            <a:xfrm>
              <a:off x="7740650" y="4076700"/>
              <a:ext cx="936625" cy="2873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5"/>
            <p:cNvSpPr>
              <a:spLocks noChangeArrowheads="1"/>
            </p:cNvSpPr>
            <p:nvPr/>
          </p:nvSpPr>
          <p:spPr bwMode="auto">
            <a:xfrm>
              <a:off x="4283075" y="2995613"/>
              <a:ext cx="865188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16"/>
            <p:cNvSpPr>
              <a:spLocks noChangeArrowheads="1"/>
            </p:cNvSpPr>
            <p:nvPr/>
          </p:nvSpPr>
          <p:spPr bwMode="auto">
            <a:xfrm>
              <a:off x="4284663" y="5516563"/>
              <a:ext cx="865187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1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775457" y="381000"/>
            <a:ext cx="163474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Note que: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58775" y="1674813"/>
            <a:ext cx="8424863" cy="3539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just" defTabSz="182563">
              <a:buFontTx/>
              <a:buChar char="•"/>
            </a:pPr>
            <a:r>
              <a:rPr lang="es-ES" sz="2800" dirty="0"/>
              <a:t>Existe un número importante de razas orientadas 	a la producción de carne y de leche.</a:t>
            </a:r>
          </a:p>
          <a:p>
            <a:pPr marL="287338" indent="-287338" algn="just" defTabSz="182563"/>
            <a:endParaRPr lang="es-ES" sz="2800" dirty="0"/>
          </a:p>
          <a:p>
            <a:pPr marL="287338" indent="-287338" algn="just" defTabSz="182563">
              <a:buFontTx/>
              <a:buChar char="•"/>
            </a:pPr>
            <a:r>
              <a:rPr lang="es-ES" sz="2800" dirty="0"/>
              <a:t>El comportamiento de las razas es muy variable y 	depende de la característica considerada.</a:t>
            </a:r>
          </a:p>
          <a:p>
            <a:pPr marL="287338" indent="-287338" algn="just" defTabSz="182563"/>
            <a:endParaRPr lang="es-ES" sz="2800" dirty="0"/>
          </a:p>
          <a:p>
            <a:pPr marL="287338" indent="-287338" algn="just" defTabSz="182563">
              <a:buFontTx/>
              <a:buChar char="•"/>
            </a:pPr>
            <a:r>
              <a:rPr lang="es-ES" sz="2800" dirty="0"/>
              <a:t>No hay raza “perfecta”, con el mejor desempeño 	para todas las variables de interés</a:t>
            </a:r>
          </a:p>
        </p:txBody>
      </p:sp>
    </p:spTree>
    <p:extLst>
      <p:ext uri="{BB962C8B-B14F-4D97-AF65-F5344CB8AC3E}">
        <p14:creationId xmlns:p14="http://schemas.microsoft.com/office/powerpoint/2010/main" val="232166122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TC104033929[[fn=Pizarra]]</Template>
  <TotalTime>1747</TotalTime>
  <Words>2090</Words>
  <Application>Microsoft Office PowerPoint</Application>
  <PresentationFormat>Presentación en pantalla (4:3)</PresentationFormat>
  <Paragraphs>518</Paragraphs>
  <Slides>76</Slides>
  <Notes>15</Notes>
  <HiddenSlides>1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76</vt:i4>
      </vt:variant>
    </vt:vector>
  </HeadingPairs>
  <TitlesOfParts>
    <vt:vector size="86" baseType="lpstr">
      <vt:lpstr>Arial</vt:lpstr>
      <vt:lpstr>Calibri</vt:lpstr>
      <vt:lpstr>Cambria Math</vt:lpstr>
      <vt:lpstr>Times New Roman</vt:lpstr>
      <vt:lpstr>Wingdings</vt:lpstr>
      <vt:lpstr>1_Tema de Office</vt:lpstr>
      <vt:lpstr>Hoja de cálculo</vt:lpstr>
      <vt:lpstr>Worksheet</vt:lpstr>
      <vt:lpstr>Gráfico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Camacho</dc:creator>
  <cp:lastModifiedBy>Jorge Camacho Sandoval</cp:lastModifiedBy>
  <cp:revision>99</cp:revision>
  <cp:lastPrinted>2011-07-27T13:21:12Z</cp:lastPrinted>
  <dcterms:created xsi:type="dcterms:W3CDTF">2009-10-13T02:22:32Z</dcterms:created>
  <dcterms:modified xsi:type="dcterms:W3CDTF">2016-03-04T15:40:22Z</dcterms:modified>
</cp:coreProperties>
</file>